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notesMasterIdLst>
    <p:notesMasterId r:id="rId16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2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transnet-logo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58562" y="411480"/>
            <a:ext cx="1254318" cy="86868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66928" y="502920"/>
            <a:ext cx="86868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GOTYOU TELEMATICS  ·  A CONCEPT FOR DISCUSSION WITH TRANSNET</a:t>
            </a:r>
            <a:endParaRPr lang="en-US" sz="1200" dirty="0"/>
          </a:p>
        </p:txBody>
      </p:sp>
      <p:sp>
        <p:nvSpPr>
          <p:cNvPr id="4" name="Shape 1"/>
          <p:cNvSpPr/>
          <p:nvPr/>
        </p:nvSpPr>
        <p:spPr>
          <a:xfrm>
            <a:off x="566928" y="960120"/>
            <a:ext cx="2011680" cy="27432"/>
          </a:xfrm>
          <a:prstGeom prst="rect">
            <a:avLst/>
          </a:prstGeom>
          <a:solidFill>
            <a:srgbClr val="B3893F"/>
          </a:solidFill>
          <a:ln/>
        </p:spPr>
      </p:sp>
      <p:sp>
        <p:nvSpPr>
          <p:cNvPr id="5" name="Text 2"/>
          <p:cNvSpPr/>
          <p:nvPr/>
        </p:nvSpPr>
        <p:spPr>
          <a:xfrm>
            <a:off x="566928" y="1234440"/>
            <a:ext cx="8412480" cy="24688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Fuel telemetry and reconciliation, from </a:t>
            </a:r>
            <a:pPr algn="l"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tank</a:t>
            </a:r>
            <a:pPr algn="l"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to </a:t>
            </a:r>
            <a:pPr algn="l"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locomotive</a:t>
            </a:r>
            <a:pPr algn="l" indent="0" marL="0">
              <a:lnSpc>
                <a:spcPct val="102000"/>
              </a:lnSpc>
              <a:buNone/>
            </a:pPr>
            <a:r>
              <a:rPr lang="en-US" sz="40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4000" dirty="0"/>
          </a:p>
        </p:txBody>
      </p:sp>
      <p:sp>
        <p:nvSpPr>
          <p:cNvPr id="6" name="Text 3"/>
          <p:cNvSpPr/>
          <p:nvPr/>
        </p:nvSpPr>
        <p:spPr>
          <a:xfrm>
            <a:off x="566928" y="3977640"/>
            <a:ext cx="7315200" cy="9144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8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custom fuel-monitoring system for Transnet — metering, access control and reconciliation across the diesel supply chain.</a:t>
            </a:r>
            <a:endParaRPr lang="en-US" sz="1800" dirty="0"/>
          </a:p>
        </p:txBody>
      </p:sp>
      <p:sp>
        <p:nvSpPr>
          <p:cNvPr id="7" name="Shape 4"/>
          <p:cNvSpPr/>
          <p:nvPr/>
        </p:nvSpPr>
        <p:spPr>
          <a:xfrm>
            <a:off x="566928" y="6263640"/>
            <a:ext cx="11057839" cy="10973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8" name="Text 5"/>
          <p:cNvSpPr/>
          <p:nvPr/>
        </p:nvSpPr>
        <p:spPr>
          <a:xfrm>
            <a:off x="566928" y="6355080"/>
            <a:ext cx="822960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concept for discussion  ·  Prepared for Transnet management  ·  June 2026</a:t>
            </a:r>
            <a:endParaRPr lang="en-US" sz="1000" dirty="0"/>
          </a:p>
        </p:txBody>
      </p:sp>
      <p:sp>
        <p:nvSpPr>
          <p:cNvPr id="9" name="Text 6"/>
          <p:cNvSpPr/>
          <p:nvPr/>
        </p:nvSpPr>
        <p:spPr>
          <a:xfrm>
            <a:off x="8686800" y="6355080"/>
            <a:ext cx="29379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 indent="0" marL="0">
              <a:buNone/>
            </a:pPr>
            <a:r>
              <a:rPr lang="en-US" sz="1000" b="1" spc="1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GOTYOU TELEMATICS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transfers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582352"/>
            <a:ext cx="6400800" cy="360185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FRAUD &amp; THEFT · AUTHORISATION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Every dispense authorised and evidenced.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Operator, locomotive, authorisation status and classification — dispense versus theft, with evidence.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events-vehicles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489863"/>
            <a:ext cx="6400800" cy="378683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FRAUD &amp; THEFT · SENSOR EVENTS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Sensor events — unexplained drops flagged.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Refuels and suspicious drops, logged per locomotive and per storage tank, with reconciliation status.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probe-accuracy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583055"/>
            <a:ext cx="6400800" cy="36004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FRAUD &amp; THEFT · RECONCILIATION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Flow versus probe, reconciled within tolerance.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flow meter is the source of truth; drift beyond the ±3% healthy band is flagged for investigation.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SUPPLIER · GOTYOU TELEMATICS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Custom software on best-of-breed telemetry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/>
          </a:p>
        </p:txBody>
      </p:sp>
      <p:sp>
        <p:nvSpPr>
          <p:cNvPr id="4" name="Shape 2"/>
          <p:cNvSpPr/>
          <p:nvPr/>
        </p:nvSpPr>
        <p:spPr>
          <a:xfrm>
            <a:off x="566928" y="2560320"/>
            <a:ext cx="640080" cy="27432"/>
          </a:xfrm>
          <a:prstGeom prst="rect">
            <a:avLst/>
          </a:prstGeom>
          <a:solidFill>
            <a:srgbClr val="B3893F"/>
          </a:solidFill>
          <a:ln/>
        </p:spPr>
      </p:sp>
      <p:sp>
        <p:nvSpPr>
          <p:cNvPr id="5" name="Text 3"/>
          <p:cNvSpPr/>
          <p:nvPr/>
        </p:nvSpPr>
        <p:spPr>
          <a:xfrm>
            <a:off x="566928" y="27432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DISCIPLINE</a:t>
            </a:r>
            <a:endParaRPr lang="en-US" sz="1100" dirty="0"/>
          </a:p>
        </p:txBody>
      </p:sp>
      <p:sp>
        <p:nvSpPr>
          <p:cNvPr id="6" name="Text 4"/>
          <p:cNvSpPr/>
          <p:nvPr/>
        </p:nvSpPr>
        <p:spPr>
          <a:xfrm>
            <a:off x="566928" y="31089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0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Telemetry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566928" y="39319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Sensor integration, connectivity and data pipelines.</a:t>
            </a:r>
            <a:endParaRPr lang="en-US" sz="1300" dirty="0"/>
          </a:p>
        </p:txBody>
      </p:sp>
      <p:sp>
        <p:nvSpPr>
          <p:cNvPr id="8" name="Shape 6"/>
          <p:cNvSpPr/>
          <p:nvPr/>
        </p:nvSpPr>
        <p:spPr>
          <a:xfrm>
            <a:off x="4404208" y="2560320"/>
            <a:ext cx="640080" cy="27432"/>
          </a:xfrm>
          <a:prstGeom prst="rect">
            <a:avLst/>
          </a:prstGeom>
          <a:solidFill>
            <a:srgbClr val="B3893F"/>
          </a:solidFill>
          <a:ln/>
        </p:spPr>
      </p:sp>
      <p:sp>
        <p:nvSpPr>
          <p:cNvPr id="9" name="Text 7"/>
          <p:cNvSpPr/>
          <p:nvPr/>
        </p:nvSpPr>
        <p:spPr>
          <a:xfrm>
            <a:off x="4404208" y="27432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</a:t>
            </a:r>
            <a:endParaRPr lang="en-US" sz="1100" dirty="0"/>
          </a:p>
        </p:txBody>
      </p:sp>
      <p:sp>
        <p:nvSpPr>
          <p:cNvPr id="10" name="Text 8"/>
          <p:cNvSpPr/>
          <p:nvPr/>
        </p:nvSpPr>
        <p:spPr>
          <a:xfrm>
            <a:off x="4404208" y="31089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0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Built to specification</a:t>
            </a: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4404208" y="39319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Application configured to Transnet's assets, workflows and reports.</a:t>
            </a:r>
            <a:endParaRPr lang="en-US" sz="1300" dirty="0"/>
          </a:p>
        </p:txBody>
      </p:sp>
      <p:sp>
        <p:nvSpPr>
          <p:cNvPr id="12" name="Shape 10"/>
          <p:cNvSpPr/>
          <p:nvPr/>
        </p:nvSpPr>
        <p:spPr>
          <a:xfrm>
            <a:off x="8241487" y="2560320"/>
            <a:ext cx="640080" cy="27432"/>
          </a:xfrm>
          <a:prstGeom prst="rect">
            <a:avLst/>
          </a:prstGeom>
          <a:solidFill>
            <a:srgbClr val="B3893F"/>
          </a:solidFill>
          <a:ln/>
        </p:spPr>
      </p:sp>
      <p:sp>
        <p:nvSpPr>
          <p:cNvPr id="13" name="Text 11"/>
          <p:cNvSpPr/>
          <p:nvPr/>
        </p:nvSpPr>
        <p:spPr>
          <a:xfrm>
            <a:off x="8241487" y="2743200"/>
            <a:ext cx="338328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8241487" y="3108960"/>
            <a:ext cx="3383280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0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Proven components</a:t>
            </a: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8241487" y="3931920"/>
            <a:ext cx="3383280" cy="1097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0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Radar level sensors, flow meters, RS485 telemetry units.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PROPOSED NEXT STEP · A CONCEPT FOR DISCUSSION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Proof of Concept: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instrumented locomotive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2011680"/>
            <a:ext cx="516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Scope: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66928" y="2423160"/>
            <a:ext cx="5163160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locomotive — twin tank probes and telemetry</a:t>
            </a:r>
            <a:endParaRPr lang="en-US" sz="1400" dirty="0"/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Live access to the GotYou Fuel platform</a:t>
            </a:r>
            <a:endParaRPr lang="en-US" sz="1400" dirty="0"/>
          </a:p>
        </p:txBody>
      </p:sp>
      <p:sp>
        <p:nvSpPr>
          <p:cNvPr id="6" name="Text 4"/>
          <p:cNvSpPr/>
          <p:nvPr/>
        </p:nvSpPr>
        <p:spPr>
          <a:xfrm>
            <a:off x="6461608" y="2011680"/>
            <a:ext cx="51631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What it demonstrates: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6461608" y="2423160"/>
            <a:ext cx="5163160" cy="20116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Real-time tank level on the locomotive</a:t>
            </a:r>
            <a:endParaRPr lang="en-US" sz="1400" dirty="0"/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Measured consumption for that locomotive</a:t>
            </a:r>
            <a:endParaRPr lang="en-US" sz="1400" dirty="0"/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Unexplained level-drop events flagged</a:t>
            </a:r>
            <a:endParaRPr lang="en-US" sz="1400" dirty="0"/>
          </a:p>
          <a:p>
            <a:pPr marL="342900" indent="-342900">
              <a:lnSpc>
                <a:spcPct val="140000"/>
              </a:lnSpc>
              <a:spcAft>
                <a:spcPts val="600"/>
              </a:spcAft>
              <a:buSzPct val="100000"/>
              <a:buChar char="•"/>
            </a:pPr>
            <a:r>
              <a:rPr lang="en-US" sz="14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data live on the GotYou Fuel platform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566928" y="4846320"/>
            <a:ext cx="11057839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minimal, low-risk pilot to validate accuracy and data before any wider rollout.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66928" y="5349240"/>
            <a:ext cx="11057839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5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GotYou supplies the hardware and provides installation support and consulting services; fitment on the locomotive is carried out by Transnet engineers.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66928" y="64008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 concept for discussion · no pricing implied · scope to be agreed with Transnet.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SYSTEM CONCEPT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Three metering points, reconciled in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time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566928" y="1874520"/>
            <a:ext cx="960120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Diesel volume is measured at three independent points and reconciled continuously.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566928" y="2651760"/>
            <a:ext cx="3291840" cy="1920240"/>
          </a:xfrm>
          <a:prstGeom prst="rect">
            <a:avLst/>
          </a:prstGeom>
          <a:solidFill>
            <a:srgbClr val="F6F6F4"/>
          </a:solidFill>
          <a:ln w="12700">
            <a:solidFill>
              <a:srgbClr val="D9D9D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795528" y="2852928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METER 1</a:t>
            </a:r>
            <a:endParaRPr lang="en-US" sz="1000" dirty="0"/>
          </a:p>
        </p:txBody>
      </p:sp>
      <p:sp>
        <p:nvSpPr>
          <p:cNvPr id="7" name="Text 5"/>
          <p:cNvSpPr/>
          <p:nvPr/>
        </p:nvSpPr>
        <p:spPr>
          <a:xfrm>
            <a:off x="795528" y="3218688"/>
            <a:ext cx="2834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 tank</a:t>
            </a:r>
            <a:endParaRPr lang="en-US" sz="1900" dirty="0"/>
          </a:p>
        </p:txBody>
      </p:sp>
      <p:sp>
        <p:nvSpPr>
          <p:cNvPr id="8" name="Text 6"/>
          <p:cNvSpPr/>
          <p:nvPr/>
        </p:nvSpPr>
        <p:spPr>
          <a:xfrm>
            <a:off x="795528" y="3749040"/>
            <a:ext cx="28346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GHz radar level · 1,000,000 L tank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3971468" y="34290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</a:t>
            </a:r>
            <a:endParaRPr lang="en-US" sz="2200" dirty="0"/>
          </a:p>
        </p:txBody>
      </p:sp>
      <p:sp>
        <p:nvSpPr>
          <p:cNvPr id="10" name="Shape 8"/>
          <p:cNvSpPr/>
          <p:nvPr/>
        </p:nvSpPr>
        <p:spPr>
          <a:xfrm>
            <a:off x="4449928" y="2651760"/>
            <a:ext cx="3291840" cy="1920240"/>
          </a:xfrm>
          <a:prstGeom prst="rect">
            <a:avLst/>
          </a:prstGeom>
          <a:solidFill>
            <a:srgbClr val="F6F6F4"/>
          </a:solidFill>
          <a:ln w="12700">
            <a:solidFill>
              <a:srgbClr val="D9D9D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678528" y="2852928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METER 2</a:t>
            </a:r>
            <a:endParaRPr lang="en-US" sz="1000" dirty="0"/>
          </a:p>
        </p:txBody>
      </p:sp>
      <p:sp>
        <p:nvSpPr>
          <p:cNvPr id="12" name="Text 10"/>
          <p:cNvSpPr/>
          <p:nvPr/>
        </p:nvSpPr>
        <p:spPr>
          <a:xfrm>
            <a:off x="4678528" y="3218688"/>
            <a:ext cx="2834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pump</a:t>
            </a:r>
            <a:endParaRPr lang="en-US" sz="1900" dirty="0"/>
          </a:p>
        </p:txBody>
      </p:sp>
      <p:sp>
        <p:nvSpPr>
          <p:cNvPr id="13" name="Text 11"/>
          <p:cNvSpPr/>
          <p:nvPr/>
        </p:nvSpPr>
        <p:spPr>
          <a:xfrm>
            <a:off x="4678528" y="3749040"/>
            <a:ext cx="28346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High-accuracy flow meter on every dispense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7854467" y="3429000"/>
            <a:ext cx="3657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=</a:t>
            </a:r>
            <a:endParaRPr lang="en-US" sz="2200" dirty="0"/>
          </a:p>
        </p:txBody>
      </p:sp>
      <p:sp>
        <p:nvSpPr>
          <p:cNvPr id="15" name="Shape 13"/>
          <p:cNvSpPr/>
          <p:nvPr/>
        </p:nvSpPr>
        <p:spPr>
          <a:xfrm>
            <a:off x="8332927" y="2651760"/>
            <a:ext cx="3291840" cy="1920240"/>
          </a:xfrm>
          <a:prstGeom prst="rect">
            <a:avLst/>
          </a:prstGeom>
          <a:solidFill>
            <a:srgbClr val="F6F6F4"/>
          </a:solidFill>
          <a:ln w="12700">
            <a:solidFill>
              <a:srgbClr val="D9D9D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8561527" y="2852928"/>
            <a:ext cx="28346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20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METER 3</a:t>
            </a:r>
            <a:endParaRPr lang="en-US" sz="1000" dirty="0"/>
          </a:p>
        </p:txBody>
      </p:sp>
      <p:sp>
        <p:nvSpPr>
          <p:cNvPr id="17" name="Text 15"/>
          <p:cNvSpPr/>
          <p:nvPr/>
        </p:nvSpPr>
        <p:spPr>
          <a:xfrm>
            <a:off x="8561527" y="3218688"/>
            <a:ext cx="283464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9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 locomotive</a:t>
            </a:r>
            <a:endParaRPr lang="en-US" sz="1900" dirty="0"/>
          </a:p>
        </p:txBody>
      </p:sp>
      <p:sp>
        <p:nvSpPr>
          <p:cNvPr id="18" name="Text 16"/>
          <p:cNvSpPr/>
          <p:nvPr/>
        </p:nvSpPr>
        <p:spPr>
          <a:xfrm>
            <a:off x="8561527" y="3749040"/>
            <a:ext cx="2834640" cy="7315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2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fuel-sensor probes per tank on the 6,000 L locomotive diesel tank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566928" y="5029200"/>
            <a:ext cx="11057839" cy="5486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5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Volume out of tank = volume dispensed = volume into locomotive. Any unreconciled delta is logged as a fraud or theft event.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· DIESEL STORAGE TANK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Metering and access control at the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diesel storage tank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/>
          </a:p>
        </p:txBody>
      </p:sp>
      <p:pic>
        <p:nvPicPr>
          <p:cNvPr id="4" name="Image 0" descr="/home/lab3/Development/Rovos-fuel-presentation/Transnet/src/assets/img/bowser-tank-rada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42188" y="2057400"/>
            <a:ext cx="3169920" cy="237744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6928" y="4544568"/>
            <a:ext cx="3520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5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TANK</a:t>
            </a:r>
            <a:endParaRPr lang="en-US" sz="1000" dirty="0"/>
          </a:p>
        </p:txBody>
      </p:sp>
      <p:sp>
        <p:nvSpPr>
          <p:cNvPr id="6" name="Text 3"/>
          <p:cNvSpPr/>
          <p:nvPr/>
        </p:nvSpPr>
        <p:spPr>
          <a:xfrm>
            <a:off x="566928" y="4846320"/>
            <a:ext cx="3520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80 GHz radar level</a:t>
            </a:r>
            <a:endParaRPr lang="en-US" sz="1400" dirty="0"/>
          </a:p>
        </p:txBody>
      </p:sp>
      <p:sp>
        <p:nvSpPr>
          <p:cNvPr id="7" name="Text 4"/>
          <p:cNvSpPr/>
          <p:nvPr/>
        </p:nvSpPr>
        <p:spPr>
          <a:xfrm>
            <a:off x="566928" y="52120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Accurate to 0.5–1 cm level on the 1,000,000 L tank · Modbus / RS485</a:t>
            </a:r>
            <a:endParaRPr lang="en-US" sz="1100" dirty="0"/>
          </a:p>
        </p:txBody>
      </p:sp>
      <p:pic>
        <p:nvPicPr>
          <p:cNvPr id="8" name="Image 1" descr="/home/lab3/Development/Rovos-fuel-presentation/Transnet/src/assets/img/pump-flow-meter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137" y="2057400"/>
            <a:ext cx="2459421" cy="23774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335628" y="4544568"/>
            <a:ext cx="3520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5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PUMP</a:t>
            </a:r>
            <a:endParaRPr lang="en-US" sz="1000" dirty="0"/>
          </a:p>
        </p:txBody>
      </p:sp>
      <p:sp>
        <p:nvSpPr>
          <p:cNvPr id="10" name="Text 6"/>
          <p:cNvSpPr/>
          <p:nvPr/>
        </p:nvSpPr>
        <p:spPr>
          <a:xfrm>
            <a:off x="4335628" y="4846320"/>
            <a:ext cx="3520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High-accuracy flow meter</a:t>
            </a:r>
            <a:endParaRPr lang="en-US" sz="1400" dirty="0"/>
          </a:p>
        </p:txBody>
      </p:sp>
      <p:sp>
        <p:nvSpPr>
          <p:cNvPr id="11" name="Text 7"/>
          <p:cNvSpPr/>
          <p:nvPr/>
        </p:nvSpPr>
        <p:spPr>
          <a:xfrm>
            <a:off x="4335628" y="52120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Exact volume per dispensing event, with automatic shut-off</a:t>
            </a:r>
            <a:endParaRPr lang="en-US" sz="1100" dirty="0"/>
          </a:p>
        </p:txBody>
      </p:sp>
      <p:pic>
        <p:nvPicPr>
          <p:cNvPr id="12" name="Image 2" descr="/home/lab3/Development/Rovos-fuel-presentation/Transnet/src/assets/img/dispenser-box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9587" y="2057400"/>
            <a:ext cx="3169920" cy="2377440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104327" y="4544568"/>
            <a:ext cx="35204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000" b="1" spc="150" kern="0" dirty="0">
                <a:solidFill>
                  <a:srgbClr val="B3893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IDENTIFICATION &amp; AUTHORISATION</a:t>
            </a:r>
            <a:endParaRPr lang="en-US" sz="1000" dirty="0"/>
          </a:p>
        </p:txBody>
      </p:sp>
      <p:sp>
        <p:nvSpPr>
          <p:cNvPr id="14" name="Text 9"/>
          <p:cNvSpPr/>
          <p:nvPr/>
        </p:nvSpPr>
        <p:spPr>
          <a:xfrm>
            <a:off x="8104327" y="4846320"/>
            <a:ext cx="352044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Biometrics · RFID · tablet</a:t>
            </a:r>
            <a:endParaRPr lang="en-US" sz="1400" dirty="0"/>
          </a:p>
        </p:txBody>
      </p:sp>
      <p:sp>
        <p:nvSpPr>
          <p:cNvPr id="15" name="Text 10"/>
          <p:cNvSpPr/>
          <p:nvPr/>
        </p:nvSpPr>
        <p:spPr>
          <a:xfrm>
            <a:off x="8104327" y="5212080"/>
            <a:ext cx="3520440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11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Operator by face and fingerprint, locomotive by RFID, on a custom hardened pump tablet; fuel flows only after authorisation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· LOCOMOTIVE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 the locomotive: twin probes in the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6,000 L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tank.</a:t>
            </a:r>
            <a:endParaRPr lang="en-US" sz="2800" dirty="0"/>
          </a:p>
        </p:txBody>
      </p:sp>
      <p:pic>
        <p:nvPicPr>
          <p:cNvPr id="4" name="Image 0" descr="/home/lab3/Development/Rovos-fuel-presentation/Transnet/src/assets/img/loco-tank-probes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0086" y="1874520"/>
            <a:ext cx="6011524" cy="338328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6928" y="5532120"/>
            <a:ext cx="26273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6,000 L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diesel tank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3377108" y="5532120"/>
            <a:ext cx="26273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Diagonally opposed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probes — correct for tilt &amp; movement</a:t>
            </a:r>
            <a:endParaRPr lang="en-US" sz="1300" dirty="0"/>
          </a:p>
        </p:txBody>
      </p:sp>
      <p:sp>
        <p:nvSpPr>
          <p:cNvPr id="7" name="Text 4"/>
          <p:cNvSpPr/>
          <p:nvPr/>
        </p:nvSpPr>
        <p:spPr>
          <a:xfrm>
            <a:off x="6187288" y="5532120"/>
            <a:ext cx="26273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RS485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→ telemetry, 4G / Wi-Fi</a:t>
            </a:r>
            <a:endParaRPr lang="en-US" sz="1300" dirty="0"/>
          </a:p>
        </p:txBody>
      </p:sp>
      <p:sp>
        <p:nvSpPr>
          <p:cNvPr id="8" name="Text 5"/>
          <p:cNvSpPr/>
          <p:nvPr/>
        </p:nvSpPr>
        <p:spPr>
          <a:xfrm>
            <a:off x="8997467" y="5532120"/>
            <a:ext cx="262730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ct val="115000"/>
              </a:lnSpc>
              <a:buNone/>
            </a:pP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Powered from the train system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66928" y="4572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HARDWARE · FIELD INSTALLATIONS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66928" y="841248"/>
            <a:ext cx="11057839" cy="10058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Field-proven equipment, already in </a:t>
            </a:r>
            <a:pPr algn="l" indent="0" marL="0">
              <a:buNone/>
            </a:pPr>
            <a:r>
              <a:rPr lang="en-US" sz="28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service</a:t>
            </a:r>
            <a:pPr algn="l" indent="0" marL="0">
              <a:buNone/>
            </a:pPr>
            <a:r>
              <a:rPr lang="en-US" sz="28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800" dirty="0"/>
          </a:p>
        </p:txBody>
      </p:sp>
      <p:pic>
        <p:nvPicPr>
          <p:cNvPr id="4" name="Image 0" descr="/home/lab3/Development/Rovos-fuel-presentation/Transnet/src/assets/img/proof-macnaught-meter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10319" y="1965960"/>
            <a:ext cx="2722098" cy="31089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66928" y="5212080"/>
            <a:ext cx="520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5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High-accuracy Macnaught flow meter, installed inline on an engine fuel line.</a:t>
            </a:r>
            <a:endParaRPr lang="en-US" sz="1300" dirty="0"/>
          </a:p>
        </p:txBody>
      </p:sp>
      <p:pic>
        <p:nvPicPr>
          <p:cNvPr id="6" name="Image 1" descr="/home/lab3/Development/Rovos-fuel-presentation/Transnet/src/assets/img/proof-cummins-meter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847" y="1965960"/>
            <a:ext cx="3108960" cy="310896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15888" y="5212080"/>
            <a:ext cx="5208880" cy="8229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5000"/>
              </a:lnSpc>
              <a:buNone/>
            </a:pPr>
            <a:r>
              <a:rPr lang="en-US" sz="13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In-service installation on a Cummins diesel engine, connected to the telemetry unit — the same approach applies to generator (genset) engines.</a:t>
            </a:r>
            <a:endParaRPr lang="en-US" sz="1300" dirty="0"/>
          </a:p>
        </p:txBody>
      </p:sp>
      <p:sp>
        <p:nvSpPr>
          <p:cNvPr id="8" name="Text 4"/>
          <p:cNvSpPr/>
          <p:nvPr/>
        </p:nvSpPr>
        <p:spPr>
          <a:xfrm>
            <a:off x="566928" y="6400800"/>
            <a:ext cx="11057839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Photographs of actual GotYou Telematics field installations.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mission-control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546462"/>
            <a:ext cx="6400800" cy="3673636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SOFTWARE · MOCK-UP, FULLY CONFIGURABLE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 assets on one view, updated in </a:t>
            </a:r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real time</a:t>
            </a:r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Mission Control — fuel telemetry across every storage tank and locomotive, live.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Mock-up populated with sample data — not actual Transnet figures. Every screen and rule is configured to Transnet's operation.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fleet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914400"/>
            <a:ext cx="5095494" cy="493776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MANAGEMENT DATA · REAL-TIME LEVELS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Fleet view — every tank and locomotive, live.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Storage-tank stock and each locomotive's tank level on one screen, at a glance.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consumption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568880"/>
            <a:ext cx="6400800" cy="36288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MANAGEMENT DATA · CONSUMPTION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Consumption — by locomotive and by route.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Litres dispensed over time, volume per storage tank, and the highest consumers ranked.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home/lab3/Development/Rovos-fuel-presentation/Transnet/src/assets/img/app-vehicle-detail-c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928" y="1569594"/>
            <a:ext cx="6400800" cy="362737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315200" y="1097280"/>
            <a:ext cx="4309567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100" b="1" spc="200" kern="0" dirty="0">
                <a:solidFill>
                  <a:srgbClr val="1846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MANAGEMENT DATA · DRILL-DOWN</a:t>
            </a:r>
            <a:endParaRPr lang="en-US" sz="1100" dirty="0"/>
          </a:p>
        </p:txBody>
      </p:sp>
      <p:sp>
        <p:nvSpPr>
          <p:cNvPr id="4" name="Text 1"/>
          <p:cNvSpPr/>
          <p:nvPr/>
        </p:nvSpPr>
        <p:spPr>
          <a:xfrm>
            <a:off x="7315200" y="146304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05000"/>
              </a:lnSpc>
              <a:buNone/>
            </a:pPr>
            <a:r>
              <a:rPr lang="en-US" sz="2400" b="1" dirty="0">
                <a:solidFill>
                  <a:srgbClr val="1A1A1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One locomotive, in full detail.</a:t>
            </a: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7315200" y="3200400"/>
            <a:ext cx="4309567" cy="14630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35000"/>
              </a:lnSpc>
              <a:buNone/>
            </a:pPr>
            <a:r>
              <a:rPr lang="en-US" sz="1500" dirty="0">
                <a:solidFill>
                  <a:srgbClr val="5A5A5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Tank capacity, flow-versus-probe accuracy, dispense history, distance and consumption.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7315200" y="5760720"/>
            <a:ext cx="4309567" cy="6400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ct val="120000"/>
              </a:lnSpc>
              <a:buNone/>
            </a:pPr>
            <a:r>
              <a:rPr lang="en-US" sz="900" i="1" dirty="0">
                <a:solidFill>
                  <a:srgbClr val="8A8A8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Demonstration / seeded data — not actual Transnet figures.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GotYou Telematics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Transnet Fuel — A Concept for Discussion</dc:title>
  <dc:subject>PptxGenJS Presentation</dc:subject>
  <dc:creator>GotYou Telematics</dc:creator>
  <cp:lastModifiedBy>GotYou Telematics</cp:lastModifiedBy>
  <cp:revision>1</cp:revision>
  <dcterms:created xsi:type="dcterms:W3CDTF">2026-06-17T21:53:46Z</dcterms:created>
  <dcterms:modified xsi:type="dcterms:W3CDTF">2026-06-17T21:53:46Z</dcterms:modified>
</cp:coreProperties>
</file>